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5" r:id="rId8"/>
    <p:sldId id="266" r:id="rId9"/>
    <p:sldId id="267" r:id="rId10"/>
    <p:sldId id="262" r:id="rId11"/>
    <p:sldId id="263" r:id="rId12"/>
  </p:sldIdLst>
  <p:sldSz cx="18288000" cy="10287000"/>
  <p:notesSz cx="6858000" cy="9144000"/>
  <p:embeddedFontLst>
    <p:embeddedFont>
      <p:font typeface="Amasis MT Pro" panose="02040504050005020304" pitchFamily="18" charset="0"/>
      <p:regular r:id="rId13"/>
      <p:bold r:id="rId14"/>
      <p:italic r:id="rId15"/>
      <p:boldItalic r:id="rId16"/>
    </p:embeddedFont>
    <p:embeddedFont>
      <p:font typeface="Calibri" panose="020F0502020204030204" pitchFamily="34" charset="0"/>
      <p:regular r:id="rId17"/>
      <p:bold r:id="rId18"/>
      <p:italic r:id="rId19"/>
      <p:boldItalic r:id="rId20"/>
    </p:embeddedFont>
    <p:embeddedFont>
      <p:font typeface="Glacial Indifference" panose="020B0604020202020204" charset="0"/>
      <p:regular r:id="rId21"/>
    </p:embeddedFont>
    <p:embeddedFont>
      <p:font typeface="Glacial Indifference Bold" panose="020B0604020202020204" charset="0"/>
      <p:regular r:id="rId22"/>
    </p:embeddedFont>
    <p:embeddedFont>
      <p:font typeface="Montserrat" panose="00000500000000000000" pitchFamily="2" charset="0"/>
      <p:regular r:id="rId23"/>
      <p:bold r:id="rId24"/>
      <p:italic r:id="rId25"/>
      <p:boldItalic r:id="rId26"/>
    </p:embeddedFont>
    <p:embeddedFont>
      <p:font typeface="Moontime" panose="020B0604020202020204" charset="0"/>
      <p:regular r:id="rId27"/>
    </p:embeddedFont>
    <p:embeddedFont>
      <p:font typeface="Rokkitt Bold"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27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viewProps" Target="viewProps.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png>
</file>

<file path=ppt/media/image20.png>
</file>

<file path=ppt/media/image21.png>
</file>

<file path=ppt/media/image22.svg>
</file>

<file path=ppt/media/image23.png>
</file>

<file path=ppt/media/image24.png>
</file>

<file path=ppt/media/image25.png>
</file>

<file path=ppt/media/image3.sv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6.sv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4.sv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2.svg"/><Relationship Id="rId7" Type="http://schemas.openxmlformats.org/officeDocument/2006/relationships/image" Target="../media/image24.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sv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14.sv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14.sv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961255" y="-2017079"/>
            <a:ext cx="13902753" cy="133814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562172" y="-668293"/>
            <a:ext cx="2446436" cy="4114800"/>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5864009" y="6950278"/>
            <a:ext cx="2423991" cy="4114800"/>
          </a:xfrm>
          <a:prstGeom prst="rect">
            <a:avLst/>
          </a:prstGeom>
        </p:spPr>
      </p:pic>
      <p:sp>
        <p:nvSpPr>
          <p:cNvPr id="5" name="TextBox 5"/>
          <p:cNvSpPr txBox="1"/>
          <p:nvPr/>
        </p:nvSpPr>
        <p:spPr>
          <a:xfrm>
            <a:off x="3753863" y="2303862"/>
            <a:ext cx="10317538" cy="3806328"/>
          </a:xfrm>
          <a:prstGeom prst="rect">
            <a:avLst/>
          </a:prstGeom>
        </p:spPr>
        <p:txBody>
          <a:bodyPr lIns="0" tIns="0" rIns="0" bIns="0" rtlCol="0" anchor="t">
            <a:spAutoFit/>
          </a:bodyPr>
          <a:lstStyle/>
          <a:p>
            <a:pPr algn="ctr">
              <a:lnSpc>
                <a:spcPts val="14282"/>
              </a:lnSpc>
            </a:pPr>
            <a:r>
              <a:rPr lang="en-US" sz="17003">
                <a:solidFill>
                  <a:srgbClr val="22423D"/>
                </a:solidFill>
                <a:latin typeface="Moontime"/>
              </a:rPr>
              <a:t>Understanding CSV Files</a:t>
            </a:r>
          </a:p>
        </p:txBody>
      </p:sp>
      <p:sp>
        <p:nvSpPr>
          <p:cNvPr id="6" name="TextBox 6"/>
          <p:cNvSpPr txBox="1"/>
          <p:nvPr/>
        </p:nvSpPr>
        <p:spPr>
          <a:xfrm>
            <a:off x="1785390" y="7168636"/>
            <a:ext cx="13918935" cy="1633220"/>
          </a:xfrm>
          <a:prstGeom prst="rect">
            <a:avLst/>
          </a:prstGeom>
        </p:spPr>
        <p:txBody>
          <a:bodyPr lIns="0" tIns="0" rIns="0" bIns="0" rtlCol="0" anchor="t">
            <a:spAutoFit/>
          </a:bodyPr>
          <a:lstStyle/>
          <a:p>
            <a:pPr algn="ctr">
              <a:lnSpc>
                <a:spcPts val="6580"/>
              </a:lnSpc>
            </a:pPr>
            <a:r>
              <a:rPr lang="en-US" sz="4700" spc="780">
                <a:solidFill>
                  <a:srgbClr val="22423D"/>
                </a:solidFill>
                <a:latin typeface="Glacial Indifference"/>
              </a:rPr>
              <a:t>A Simple and Structured Way to Store and Exchange Data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477841" y="-349084"/>
            <a:ext cx="4813501" cy="5492584"/>
          </a:xfrm>
          <a:prstGeom prst="rect">
            <a:avLst/>
          </a:prstGeom>
        </p:spPr>
      </p:pic>
      <p:sp>
        <p:nvSpPr>
          <p:cNvPr id="3" name="TextBox 3"/>
          <p:cNvSpPr txBox="1"/>
          <p:nvPr/>
        </p:nvSpPr>
        <p:spPr>
          <a:xfrm>
            <a:off x="938008" y="752146"/>
            <a:ext cx="8873331" cy="824865"/>
          </a:xfrm>
          <a:prstGeom prst="rect">
            <a:avLst/>
          </a:prstGeom>
        </p:spPr>
        <p:txBody>
          <a:bodyPr lIns="0" tIns="0" rIns="0" bIns="0" rtlCol="0" anchor="t">
            <a:spAutoFit/>
          </a:bodyPr>
          <a:lstStyle/>
          <a:p>
            <a:pPr>
              <a:lnSpc>
                <a:spcPts val="5879"/>
              </a:lnSpc>
            </a:pPr>
            <a:r>
              <a:rPr lang="en-US" sz="6999" dirty="0">
                <a:solidFill>
                  <a:srgbClr val="5271FF"/>
                </a:solidFill>
                <a:latin typeface="Rokkitt Bold"/>
              </a:rPr>
              <a:t>When to Use CSV files</a:t>
            </a:r>
          </a:p>
        </p:txBody>
      </p:sp>
      <p:sp>
        <p:nvSpPr>
          <p:cNvPr id="4" name="TextBox 4"/>
          <p:cNvSpPr txBox="1"/>
          <p:nvPr/>
        </p:nvSpPr>
        <p:spPr>
          <a:xfrm>
            <a:off x="3335660" y="3243635"/>
            <a:ext cx="6014399" cy="2216150"/>
          </a:xfrm>
          <a:prstGeom prst="rect">
            <a:avLst/>
          </a:prstGeom>
        </p:spPr>
        <p:txBody>
          <a:bodyPr lIns="0" tIns="0" rIns="0" bIns="0" rtlCol="0" anchor="t">
            <a:spAutoFit/>
          </a:bodyPr>
          <a:lstStyle/>
          <a:p>
            <a:pPr algn="just">
              <a:lnSpc>
                <a:spcPts val="2500"/>
              </a:lnSpc>
            </a:pPr>
            <a:r>
              <a:rPr lang="en-US" sz="2000" spc="332" dirty="0">
                <a:solidFill>
                  <a:srgbClr val="22423D"/>
                </a:solidFill>
                <a:latin typeface="Glacial Indifference"/>
              </a:rPr>
              <a:t>CSV is a commonly used data file format that is supported by most applications such as spreadsheets, databases, programming languages, </a:t>
            </a:r>
            <a:r>
              <a:rPr lang="en-US" sz="2000" spc="332" dirty="0" err="1">
                <a:solidFill>
                  <a:srgbClr val="22423D"/>
                </a:solidFill>
                <a:latin typeface="Glacial Indifference"/>
              </a:rPr>
              <a:t>etc.Therefore</a:t>
            </a:r>
            <a:r>
              <a:rPr lang="en-US" sz="2000" spc="332" dirty="0">
                <a:solidFill>
                  <a:srgbClr val="22423D"/>
                </a:solidFill>
                <a:latin typeface="Glacial Indifference"/>
              </a:rPr>
              <a:t>, if you need to share data between different applications, CSV file can be an effective solution.</a:t>
            </a:r>
          </a:p>
        </p:txBody>
      </p:sp>
      <p:sp>
        <p:nvSpPr>
          <p:cNvPr id="5" name="TextBox 5"/>
          <p:cNvSpPr txBox="1"/>
          <p:nvPr/>
        </p:nvSpPr>
        <p:spPr>
          <a:xfrm>
            <a:off x="11656935" y="3243635"/>
            <a:ext cx="5987247" cy="1901825"/>
          </a:xfrm>
          <a:prstGeom prst="rect">
            <a:avLst/>
          </a:prstGeom>
        </p:spPr>
        <p:txBody>
          <a:bodyPr lIns="0" tIns="0" rIns="0" bIns="0" rtlCol="0" anchor="t">
            <a:spAutoFit/>
          </a:bodyPr>
          <a:lstStyle/>
          <a:p>
            <a:pPr algn="just">
              <a:lnSpc>
                <a:spcPts val="2500"/>
              </a:lnSpc>
            </a:pPr>
            <a:r>
              <a:rPr lang="en-US" sz="2000" spc="332" dirty="0">
                <a:solidFill>
                  <a:srgbClr val="22423D"/>
                </a:solidFill>
                <a:latin typeface="Glacial Indifference"/>
              </a:rPr>
              <a:t>CSV is a simple format, containing only plain text and values separated by commas. Therefore, CSV files are much smaller in size compared to other complex data file formats, saving disk space and reducing load times.</a:t>
            </a:r>
          </a:p>
        </p:txBody>
      </p:sp>
      <p:sp>
        <p:nvSpPr>
          <p:cNvPr id="6" name="TextBox 6"/>
          <p:cNvSpPr txBox="1"/>
          <p:nvPr/>
        </p:nvSpPr>
        <p:spPr>
          <a:xfrm>
            <a:off x="3335660" y="7523824"/>
            <a:ext cx="6014399" cy="1901825"/>
          </a:xfrm>
          <a:prstGeom prst="rect">
            <a:avLst/>
          </a:prstGeom>
        </p:spPr>
        <p:txBody>
          <a:bodyPr lIns="0" tIns="0" rIns="0" bIns="0" rtlCol="0" anchor="t">
            <a:spAutoFit/>
          </a:bodyPr>
          <a:lstStyle/>
          <a:p>
            <a:pPr algn="just">
              <a:lnSpc>
                <a:spcPts val="2500"/>
              </a:lnSpc>
            </a:pPr>
            <a:r>
              <a:rPr lang="en-US" sz="2000" spc="332" dirty="0">
                <a:solidFill>
                  <a:srgbClr val="22423D"/>
                </a:solidFill>
                <a:latin typeface="Glacial Indifference"/>
              </a:rPr>
              <a:t>CSV files can be used to import data into a system of an application, such as a database or spreadsheet. With CSV files, you can easily and quickly import data using the file import functions of the application.</a:t>
            </a:r>
          </a:p>
        </p:txBody>
      </p:sp>
      <p:sp>
        <p:nvSpPr>
          <p:cNvPr id="7" name="TextBox 7"/>
          <p:cNvSpPr txBox="1"/>
          <p:nvPr/>
        </p:nvSpPr>
        <p:spPr>
          <a:xfrm>
            <a:off x="11656935" y="7114395"/>
            <a:ext cx="6138832" cy="2530475"/>
          </a:xfrm>
          <a:prstGeom prst="rect">
            <a:avLst/>
          </a:prstGeom>
        </p:spPr>
        <p:txBody>
          <a:bodyPr lIns="0" tIns="0" rIns="0" bIns="0" rtlCol="0" anchor="t">
            <a:spAutoFit/>
          </a:bodyPr>
          <a:lstStyle/>
          <a:p>
            <a:pPr algn="just">
              <a:lnSpc>
                <a:spcPts val="2500"/>
              </a:lnSpc>
            </a:pPr>
            <a:r>
              <a:rPr lang="en-US" sz="2000" spc="332" dirty="0">
                <a:solidFill>
                  <a:srgbClr val="22423D"/>
                </a:solidFill>
                <a:latin typeface="Glacial Indifference"/>
              </a:rPr>
              <a:t>CSV is a simple text file format, making data processing faster and more efficient compared to other complex data file formats. This is particularly useful when you need to process large amounts of data, as CSV files help reduce data processing time and optimize system performance.</a:t>
            </a:r>
          </a:p>
        </p:txBody>
      </p:sp>
      <p:sp>
        <p:nvSpPr>
          <p:cNvPr id="8" name="TextBox 8"/>
          <p:cNvSpPr txBox="1"/>
          <p:nvPr/>
        </p:nvSpPr>
        <p:spPr>
          <a:xfrm>
            <a:off x="2588135" y="2147213"/>
            <a:ext cx="6761924" cy="784225"/>
          </a:xfrm>
          <a:prstGeom prst="rect">
            <a:avLst/>
          </a:prstGeom>
        </p:spPr>
        <p:txBody>
          <a:bodyPr lIns="0" tIns="0" rIns="0" bIns="0" rtlCol="0" anchor="t">
            <a:spAutoFit/>
          </a:bodyPr>
          <a:lstStyle/>
          <a:p>
            <a:pPr algn="just">
              <a:lnSpc>
                <a:spcPts val="3124"/>
              </a:lnSpc>
            </a:pPr>
            <a:r>
              <a:rPr lang="en-US" sz="2499" spc="414" dirty="0">
                <a:solidFill>
                  <a:srgbClr val="22423D"/>
                </a:solidFill>
                <a:latin typeface="Glacial Indifference Bold"/>
              </a:rPr>
              <a:t>SHARE DATA BETWEEN DIFFERENT APPLICATIONS.</a:t>
            </a:r>
          </a:p>
        </p:txBody>
      </p:sp>
      <p:sp>
        <p:nvSpPr>
          <p:cNvPr id="9" name="TextBox 9"/>
          <p:cNvSpPr txBox="1"/>
          <p:nvPr/>
        </p:nvSpPr>
        <p:spPr>
          <a:xfrm>
            <a:off x="11305762" y="2175153"/>
            <a:ext cx="5953538" cy="784225"/>
          </a:xfrm>
          <a:prstGeom prst="rect">
            <a:avLst/>
          </a:prstGeom>
        </p:spPr>
        <p:txBody>
          <a:bodyPr lIns="0" tIns="0" rIns="0" bIns="0" rtlCol="0" anchor="t">
            <a:spAutoFit/>
          </a:bodyPr>
          <a:lstStyle/>
          <a:p>
            <a:pPr>
              <a:lnSpc>
                <a:spcPts val="3124"/>
              </a:lnSpc>
            </a:pPr>
            <a:r>
              <a:rPr lang="en-US" sz="2499" spc="414" dirty="0">
                <a:solidFill>
                  <a:srgbClr val="22423D"/>
                </a:solidFill>
                <a:latin typeface="Glacial Indifference Bold"/>
              </a:rPr>
              <a:t>STORE DATA IN A SIMPLE AND COMPACT FORMAT.</a:t>
            </a:r>
          </a:p>
        </p:txBody>
      </p:sp>
      <p:sp>
        <p:nvSpPr>
          <p:cNvPr id="10" name="TextBox 10"/>
          <p:cNvSpPr txBox="1"/>
          <p:nvPr/>
        </p:nvSpPr>
        <p:spPr>
          <a:xfrm>
            <a:off x="2588135" y="6029987"/>
            <a:ext cx="7017682" cy="784225"/>
          </a:xfrm>
          <a:prstGeom prst="rect">
            <a:avLst/>
          </a:prstGeom>
        </p:spPr>
        <p:txBody>
          <a:bodyPr lIns="0" tIns="0" rIns="0" bIns="0" rtlCol="0" anchor="t">
            <a:spAutoFit/>
          </a:bodyPr>
          <a:lstStyle/>
          <a:p>
            <a:pPr>
              <a:lnSpc>
                <a:spcPts val="3124"/>
              </a:lnSpc>
            </a:pPr>
            <a:r>
              <a:rPr lang="en-US" sz="2499" spc="414" dirty="0">
                <a:solidFill>
                  <a:srgbClr val="22423D"/>
                </a:solidFill>
                <a:latin typeface="Glacial Indifference Bold"/>
              </a:rPr>
              <a:t>IMPORT DATA INTO A SYSTEM OF AN APPLICATION.</a:t>
            </a:r>
          </a:p>
        </p:txBody>
      </p:sp>
      <p:sp>
        <p:nvSpPr>
          <p:cNvPr id="11" name="TextBox 11"/>
          <p:cNvSpPr txBox="1"/>
          <p:nvPr/>
        </p:nvSpPr>
        <p:spPr>
          <a:xfrm>
            <a:off x="11305762" y="5946312"/>
            <a:ext cx="6841178" cy="784225"/>
          </a:xfrm>
          <a:prstGeom prst="rect">
            <a:avLst/>
          </a:prstGeom>
        </p:spPr>
        <p:txBody>
          <a:bodyPr lIns="0" tIns="0" rIns="0" bIns="0" rtlCol="0" anchor="t">
            <a:spAutoFit/>
          </a:bodyPr>
          <a:lstStyle/>
          <a:p>
            <a:pPr>
              <a:lnSpc>
                <a:spcPts val="3124"/>
              </a:lnSpc>
            </a:pPr>
            <a:r>
              <a:rPr lang="en-US" sz="2499" spc="414" dirty="0">
                <a:solidFill>
                  <a:srgbClr val="22423D"/>
                </a:solidFill>
                <a:latin typeface="Glacial Indifference Bold"/>
              </a:rPr>
              <a:t>PROCESS LARGE AMOUNTS OF DATA EFFICIENTLY.</a:t>
            </a:r>
          </a:p>
        </p:txBody>
      </p:sp>
      <p:pic>
        <p:nvPicPr>
          <p:cNvPr id="12" name="Picture 1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16953" y="6431624"/>
            <a:ext cx="1803031" cy="41148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07440" y="-349084"/>
            <a:ext cx="4813501" cy="5492584"/>
          </a:xfrm>
          <a:prstGeom prst="rect">
            <a:avLst/>
          </a:prstGeom>
        </p:spPr>
      </p:pic>
      <p:sp>
        <p:nvSpPr>
          <p:cNvPr id="3" name="TextBox 3"/>
          <p:cNvSpPr txBox="1"/>
          <p:nvPr/>
        </p:nvSpPr>
        <p:spPr>
          <a:xfrm>
            <a:off x="7696200" y="3619500"/>
            <a:ext cx="7620000" cy="2513958"/>
          </a:xfrm>
          <a:prstGeom prst="rect">
            <a:avLst/>
          </a:prstGeom>
        </p:spPr>
        <p:txBody>
          <a:bodyPr wrap="square" lIns="0" tIns="0" rIns="0" bIns="0" rtlCol="0" anchor="t">
            <a:spAutoFit/>
          </a:bodyPr>
          <a:lstStyle/>
          <a:p>
            <a:pPr>
              <a:lnSpc>
                <a:spcPts val="9320"/>
              </a:lnSpc>
            </a:pPr>
            <a:r>
              <a:rPr lang="en-US" sz="11096" dirty="0">
                <a:solidFill>
                  <a:srgbClr val="22423D"/>
                </a:solidFill>
                <a:latin typeface="Moontime"/>
              </a:rPr>
              <a:t>Demo Use CSV files?</a:t>
            </a:r>
          </a:p>
        </p:txBody>
      </p:sp>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4365267" y="7366108"/>
            <a:ext cx="4734603" cy="41148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4799324" y="-2500429"/>
            <a:ext cx="5452110" cy="82296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131147" y="7220542"/>
            <a:ext cx="4868329" cy="5014197"/>
          </a:xfrm>
          <a:prstGeom prst="rect">
            <a:avLst/>
          </a:prstGeom>
        </p:spPr>
      </p:pic>
      <p:sp>
        <p:nvSpPr>
          <p:cNvPr id="4" name="TextBox 4"/>
          <p:cNvSpPr txBox="1"/>
          <p:nvPr/>
        </p:nvSpPr>
        <p:spPr>
          <a:xfrm>
            <a:off x="1515548" y="2037971"/>
            <a:ext cx="5819421" cy="1996578"/>
          </a:xfrm>
          <a:prstGeom prst="rect">
            <a:avLst/>
          </a:prstGeom>
        </p:spPr>
        <p:txBody>
          <a:bodyPr lIns="0" tIns="0" rIns="0" bIns="0" rtlCol="0" anchor="t">
            <a:spAutoFit/>
          </a:bodyPr>
          <a:lstStyle/>
          <a:p>
            <a:pPr>
              <a:lnSpc>
                <a:spcPts val="14282"/>
              </a:lnSpc>
            </a:pPr>
            <a:r>
              <a:rPr lang="en-US" sz="17003">
                <a:solidFill>
                  <a:srgbClr val="22423D"/>
                </a:solidFill>
                <a:latin typeface="Moontime"/>
              </a:rPr>
              <a:t>Contents</a:t>
            </a:r>
          </a:p>
        </p:txBody>
      </p:sp>
      <p:sp>
        <p:nvSpPr>
          <p:cNvPr id="5" name="TextBox 5"/>
          <p:cNvSpPr txBox="1"/>
          <p:nvPr/>
        </p:nvSpPr>
        <p:spPr>
          <a:xfrm>
            <a:off x="7934834" y="1968856"/>
            <a:ext cx="9324466" cy="6417141"/>
          </a:xfrm>
          <a:prstGeom prst="rect">
            <a:avLst/>
          </a:prstGeom>
        </p:spPr>
        <p:txBody>
          <a:bodyPr lIns="0" tIns="0" rIns="0" bIns="0" rtlCol="0" anchor="t">
            <a:spAutoFit/>
          </a:bodyPr>
          <a:lstStyle/>
          <a:p>
            <a:pPr algn="just">
              <a:lnSpc>
                <a:spcPts val="7332"/>
              </a:lnSpc>
            </a:pPr>
            <a:endParaRPr sz="3200" dirty="0">
              <a:latin typeface="Amasis MT Pro" panose="020B0604020202020204" pitchFamily="18" charset="0"/>
            </a:endParaRPr>
          </a:p>
          <a:p>
            <a:pPr marL="936762" lvl="1" indent="-468381" algn="just">
              <a:lnSpc>
                <a:spcPts val="7332"/>
              </a:lnSpc>
              <a:buFont typeface="Arial"/>
              <a:buChar char="•"/>
            </a:pPr>
            <a:r>
              <a:rPr lang="en-US" sz="3200" spc="720" dirty="0">
                <a:solidFill>
                  <a:srgbClr val="22423D"/>
                </a:solidFill>
                <a:latin typeface="Amasis MT Pro" panose="020B0604020202020204" pitchFamily="18" charset="0"/>
              </a:rPr>
              <a:t>What is a CSV file?</a:t>
            </a:r>
          </a:p>
          <a:p>
            <a:pPr marL="936762" lvl="1" indent="-468381" algn="just">
              <a:lnSpc>
                <a:spcPts val="7332"/>
              </a:lnSpc>
              <a:buFont typeface="Arial"/>
              <a:buChar char="•"/>
            </a:pPr>
            <a:r>
              <a:rPr lang="en-US" sz="3200" spc="720" dirty="0">
                <a:solidFill>
                  <a:srgbClr val="22423D"/>
                </a:solidFill>
                <a:latin typeface="Amasis MT Pro" panose="020B0604020202020204" pitchFamily="18" charset="0"/>
              </a:rPr>
              <a:t>Some examples of csv . Files</a:t>
            </a:r>
          </a:p>
          <a:p>
            <a:pPr marL="936762" lvl="1" indent="-468381" algn="just">
              <a:lnSpc>
                <a:spcPts val="7332"/>
              </a:lnSpc>
              <a:buFont typeface="Arial"/>
              <a:buChar char="•"/>
            </a:pPr>
            <a:r>
              <a:rPr lang="en-US" sz="3200" spc="720" dirty="0">
                <a:solidFill>
                  <a:srgbClr val="22423D"/>
                </a:solidFill>
                <a:latin typeface="Amasis MT Pro" panose="020B0604020202020204" pitchFamily="18" charset="0"/>
              </a:rPr>
              <a:t>Advantages and disadvantages</a:t>
            </a:r>
          </a:p>
          <a:p>
            <a:pPr marL="936762" lvl="1" indent="-468381" algn="just">
              <a:lnSpc>
                <a:spcPts val="7332"/>
              </a:lnSpc>
              <a:buFont typeface="Arial"/>
              <a:buChar char="•"/>
            </a:pPr>
            <a:r>
              <a:rPr lang="en-US" sz="3200" spc="720" dirty="0">
                <a:solidFill>
                  <a:srgbClr val="22423D"/>
                </a:solidFill>
                <a:latin typeface="Amasis MT Pro" panose="020B0604020202020204" pitchFamily="18" charset="0"/>
              </a:rPr>
              <a:t>When to Use CSV files?</a:t>
            </a:r>
          </a:p>
          <a:p>
            <a:pPr marL="936762" lvl="1" indent="-468381" algn="just">
              <a:lnSpc>
                <a:spcPts val="7332"/>
              </a:lnSpc>
              <a:buFont typeface="Arial"/>
              <a:buChar char="•"/>
            </a:pPr>
            <a:r>
              <a:rPr lang="en-US" sz="3200" spc="720" dirty="0">
                <a:solidFill>
                  <a:srgbClr val="22423D"/>
                </a:solidFill>
                <a:latin typeface="Amasis MT Pro" panose="020B0604020202020204" pitchFamily="18" charset="0"/>
              </a:rPr>
              <a:t>How to Use CSV files?</a:t>
            </a:r>
          </a:p>
          <a:p>
            <a:pPr algn="just">
              <a:lnSpc>
                <a:spcPts val="7332"/>
              </a:lnSpc>
            </a:pPr>
            <a:endParaRPr lang="en-US" sz="3200" spc="720" dirty="0">
              <a:solidFill>
                <a:srgbClr val="22423D"/>
              </a:solidFill>
              <a:latin typeface="Amasis MT Pro" panose="020B0604020202020204" pitchFamily="18" charset="0"/>
            </a:endParaRPr>
          </a:p>
        </p:txBody>
      </p:sp>
      <p:pic>
        <p:nvPicPr>
          <p:cNvPr id="6" name="Picture 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45422" y="7030042"/>
            <a:ext cx="4868329" cy="501419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TextBox 2"/>
          <p:cNvSpPr txBox="1"/>
          <p:nvPr/>
        </p:nvSpPr>
        <p:spPr>
          <a:xfrm>
            <a:off x="4739292" y="2615395"/>
            <a:ext cx="11606587" cy="5259070"/>
          </a:xfrm>
          <a:prstGeom prst="rect">
            <a:avLst/>
          </a:prstGeom>
        </p:spPr>
        <p:txBody>
          <a:bodyPr lIns="0" tIns="0" rIns="0" bIns="0" rtlCol="0" anchor="t">
            <a:spAutoFit/>
          </a:bodyPr>
          <a:lstStyle/>
          <a:p>
            <a:pPr marL="604519" lvl="1" indent="-302260" algn="just">
              <a:lnSpc>
                <a:spcPts val="3499"/>
              </a:lnSpc>
              <a:buFont typeface="Arial"/>
              <a:buChar char="•"/>
            </a:pPr>
            <a:r>
              <a:rPr lang="en-US" sz="2799" spc="464" dirty="0">
                <a:solidFill>
                  <a:srgbClr val="22423D"/>
                </a:solidFill>
                <a:latin typeface="Glacial Indifference"/>
              </a:rPr>
              <a:t>CSV stands for Comma-Separated Values. </a:t>
            </a:r>
          </a:p>
          <a:p>
            <a:pPr marL="604519" lvl="1" indent="-302260" algn="just">
              <a:lnSpc>
                <a:spcPts val="3499"/>
              </a:lnSpc>
              <a:buFont typeface="Arial"/>
              <a:buChar char="•"/>
            </a:pPr>
            <a:r>
              <a:rPr lang="en-US" sz="2799" spc="464" dirty="0">
                <a:solidFill>
                  <a:srgbClr val="22423D"/>
                </a:solidFill>
                <a:latin typeface="Glacial Indifference"/>
              </a:rPr>
              <a:t>It is a file format used for storing and exchanging data in a simple and structured way.</a:t>
            </a:r>
          </a:p>
          <a:p>
            <a:pPr marL="604519" lvl="1" indent="-302260" algn="just">
              <a:lnSpc>
                <a:spcPts val="3499"/>
              </a:lnSpc>
              <a:buFont typeface="Arial"/>
              <a:buChar char="•"/>
            </a:pPr>
            <a:r>
              <a:rPr lang="en-US" sz="2799" spc="464" dirty="0">
                <a:solidFill>
                  <a:srgbClr val="22423D"/>
                </a:solidFill>
                <a:latin typeface="Glacial Indifference"/>
              </a:rPr>
              <a:t>CSV files are plain text files that contain a table of data, where each row represents a record and each column represents a field in that record.</a:t>
            </a:r>
          </a:p>
          <a:p>
            <a:pPr marL="604519" lvl="1" indent="-302260" algn="just">
              <a:lnSpc>
                <a:spcPts val="3499"/>
              </a:lnSpc>
              <a:buFont typeface="Arial"/>
              <a:buChar char="•"/>
            </a:pPr>
            <a:r>
              <a:rPr lang="en-US" sz="2799" spc="464" dirty="0">
                <a:solidFill>
                  <a:srgbClr val="22423D"/>
                </a:solidFill>
                <a:latin typeface="Glacial Indifference"/>
              </a:rPr>
              <a:t>The values in each cell are separated by commas, hence the name.</a:t>
            </a:r>
          </a:p>
          <a:p>
            <a:pPr marL="604519" lvl="1" indent="-302260" algn="just">
              <a:lnSpc>
                <a:spcPts val="3499"/>
              </a:lnSpc>
              <a:buFont typeface="Arial"/>
              <a:buChar char="•"/>
            </a:pPr>
            <a:r>
              <a:rPr lang="en-US" sz="2799" spc="464" dirty="0">
                <a:solidFill>
                  <a:srgbClr val="22423D"/>
                </a:solidFill>
                <a:latin typeface="Glacial Indifference"/>
              </a:rPr>
              <a:t>CSV files are a widely used and supported format, and can be opened by many different programs, including spreadsheet software, database management systems, and programming languages.</a:t>
            </a:r>
          </a:p>
        </p:txBody>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07440" y="-349084"/>
            <a:ext cx="4813501" cy="5492584"/>
          </a:xfrm>
          <a:prstGeom prst="rect">
            <a:avLst/>
          </a:prstGeom>
        </p:spPr>
      </p:pic>
      <p:sp>
        <p:nvSpPr>
          <p:cNvPr id="4" name="TextBox 4"/>
          <p:cNvSpPr txBox="1"/>
          <p:nvPr/>
        </p:nvSpPr>
        <p:spPr>
          <a:xfrm>
            <a:off x="1808196" y="1135547"/>
            <a:ext cx="5862191" cy="1737607"/>
          </a:xfrm>
          <a:prstGeom prst="rect">
            <a:avLst/>
          </a:prstGeom>
        </p:spPr>
        <p:txBody>
          <a:bodyPr lIns="0" tIns="0" rIns="0" bIns="0" rtlCol="0" anchor="t">
            <a:spAutoFit/>
          </a:bodyPr>
          <a:lstStyle/>
          <a:p>
            <a:pPr>
              <a:lnSpc>
                <a:spcPts val="6549"/>
              </a:lnSpc>
            </a:pPr>
            <a:r>
              <a:rPr lang="en-US" sz="7797">
                <a:solidFill>
                  <a:srgbClr val="22423D"/>
                </a:solidFill>
                <a:latin typeface="Moontime"/>
              </a:rPr>
              <a:t>What is a CSV file?</a:t>
            </a:r>
          </a:p>
          <a:p>
            <a:pPr>
              <a:lnSpc>
                <a:spcPts val="6549"/>
              </a:lnSpc>
            </a:pPr>
            <a:endParaRPr lang="en-US" sz="7797">
              <a:solidFill>
                <a:srgbClr val="22423D"/>
              </a:solidFill>
              <a:latin typeface="Moontime"/>
            </a:endParaRPr>
          </a:p>
        </p:txBody>
      </p:sp>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4365267" y="7366108"/>
            <a:ext cx="4734603" cy="41148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51245" y="-304254"/>
            <a:ext cx="4813501" cy="5492584"/>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90147" y="6476454"/>
            <a:ext cx="1803031" cy="4114800"/>
          </a:xfrm>
          <a:prstGeom prst="rect">
            <a:avLst/>
          </a:prstGeom>
        </p:spPr>
      </p:pic>
      <p:sp>
        <p:nvSpPr>
          <p:cNvPr id="5" name="TextBox 5"/>
          <p:cNvSpPr txBox="1"/>
          <p:nvPr/>
        </p:nvSpPr>
        <p:spPr>
          <a:xfrm>
            <a:off x="1712883" y="654646"/>
            <a:ext cx="5687339" cy="1787392"/>
          </a:xfrm>
          <a:prstGeom prst="rect">
            <a:avLst/>
          </a:prstGeom>
        </p:spPr>
        <p:txBody>
          <a:bodyPr lIns="0" tIns="0" rIns="0" bIns="0" rtlCol="0" anchor="t">
            <a:spAutoFit/>
          </a:bodyPr>
          <a:lstStyle/>
          <a:p>
            <a:pPr algn="ctr">
              <a:lnSpc>
                <a:spcPts val="7332"/>
              </a:lnSpc>
              <a:spcBef>
                <a:spcPct val="0"/>
              </a:spcBef>
            </a:pPr>
            <a:r>
              <a:rPr lang="en-US" sz="4338" spc="720">
                <a:solidFill>
                  <a:srgbClr val="22423D"/>
                </a:solidFill>
                <a:latin typeface="Glacial Indifference"/>
              </a:rPr>
              <a:t> Some examples of csv files</a:t>
            </a:r>
          </a:p>
        </p:txBody>
      </p:sp>
      <p:sp>
        <p:nvSpPr>
          <p:cNvPr id="6" name="TextBox 6"/>
          <p:cNvSpPr txBox="1"/>
          <p:nvPr/>
        </p:nvSpPr>
        <p:spPr>
          <a:xfrm>
            <a:off x="5063469" y="8566885"/>
            <a:ext cx="10570369" cy="580460"/>
          </a:xfrm>
          <a:prstGeom prst="rect">
            <a:avLst/>
          </a:prstGeom>
        </p:spPr>
        <p:txBody>
          <a:bodyPr lIns="0" tIns="0" rIns="0" bIns="0" rtlCol="0" anchor="t">
            <a:spAutoFit/>
          </a:bodyPr>
          <a:lstStyle/>
          <a:p>
            <a:pPr algn="ctr">
              <a:lnSpc>
                <a:spcPts val="4756"/>
              </a:lnSpc>
              <a:spcBef>
                <a:spcPct val="0"/>
              </a:spcBef>
            </a:pPr>
            <a:r>
              <a:rPr lang="en-US" sz="3397">
                <a:solidFill>
                  <a:srgbClr val="22423D"/>
                </a:solidFill>
                <a:latin typeface="Montserrat"/>
              </a:rPr>
              <a:t>This is a csv file opened with notepad application</a:t>
            </a:r>
          </a:p>
        </p:txBody>
      </p:sp>
      <p:pic>
        <p:nvPicPr>
          <p:cNvPr id="8" name="Picture 7">
            <a:extLst>
              <a:ext uri="{FF2B5EF4-FFF2-40B4-BE49-F238E27FC236}">
                <a16:creationId xmlns:a16="http://schemas.microsoft.com/office/drawing/2014/main" id="{10D11368-877F-13AD-B8BF-96DFAEABC2C5}"/>
              </a:ext>
            </a:extLst>
          </p:cNvPr>
          <p:cNvPicPr>
            <a:picLocks noChangeAspect="1"/>
          </p:cNvPicPr>
          <p:nvPr/>
        </p:nvPicPr>
        <p:blipFill>
          <a:blip r:embed="rId6"/>
          <a:stretch>
            <a:fillRect/>
          </a:stretch>
        </p:blipFill>
        <p:spPr>
          <a:xfrm>
            <a:off x="3562256" y="2795582"/>
            <a:ext cx="11887200" cy="541775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88464" y="0"/>
            <a:ext cx="4813501" cy="5492584"/>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4365267" y="7366108"/>
            <a:ext cx="4734603" cy="4114800"/>
          </a:xfrm>
          <a:prstGeom prst="rect">
            <a:avLst/>
          </a:prstGeom>
        </p:spPr>
      </p:pic>
      <p:sp>
        <p:nvSpPr>
          <p:cNvPr id="5" name="TextBox 5"/>
          <p:cNvSpPr txBox="1"/>
          <p:nvPr/>
        </p:nvSpPr>
        <p:spPr>
          <a:xfrm>
            <a:off x="3676899" y="7790805"/>
            <a:ext cx="11623328" cy="669925"/>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Montserrat"/>
              </a:rPr>
              <a:t>This is a csv file opened with Excel application</a:t>
            </a:r>
          </a:p>
        </p:txBody>
      </p:sp>
      <p:pic>
        <p:nvPicPr>
          <p:cNvPr id="7" name="Picture 6">
            <a:extLst>
              <a:ext uri="{FF2B5EF4-FFF2-40B4-BE49-F238E27FC236}">
                <a16:creationId xmlns:a16="http://schemas.microsoft.com/office/drawing/2014/main" id="{FBB74011-110F-1E4F-9C1E-488C0BACD9BA}"/>
              </a:ext>
            </a:extLst>
          </p:cNvPr>
          <p:cNvPicPr>
            <a:picLocks noChangeAspect="1"/>
          </p:cNvPicPr>
          <p:nvPr/>
        </p:nvPicPr>
        <p:blipFill>
          <a:blip r:embed="rId6"/>
          <a:stretch>
            <a:fillRect/>
          </a:stretch>
        </p:blipFill>
        <p:spPr>
          <a:xfrm>
            <a:off x="5467031" y="2313159"/>
            <a:ext cx="7353937" cy="432853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07440" y="-1193295"/>
            <a:ext cx="4813501" cy="5492584"/>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4716446" y="-1469230"/>
            <a:ext cx="5085708" cy="4114800"/>
          </a:xfrm>
          <a:prstGeom prst="rect">
            <a:avLst/>
          </a:prstGeom>
        </p:spPr>
      </p:pic>
      <p:pic>
        <p:nvPicPr>
          <p:cNvPr id="4" name="Picture 4"/>
          <p:cNvPicPr>
            <a:picLocks noChangeAspect="1"/>
          </p:cNvPicPr>
          <p:nvPr/>
        </p:nvPicPr>
        <p:blipFill>
          <a:blip r:embed="rId6"/>
          <a:srcRect r="11568"/>
          <a:stretch>
            <a:fillRect/>
          </a:stretch>
        </p:blipFill>
        <p:spPr>
          <a:xfrm>
            <a:off x="644536" y="299568"/>
            <a:ext cx="9329935" cy="3601265"/>
          </a:xfrm>
          <a:prstGeom prst="rect">
            <a:avLst/>
          </a:prstGeom>
        </p:spPr>
      </p:pic>
      <p:pic>
        <p:nvPicPr>
          <p:cNvPr id="5" name="Picture 5"/>
          <p:cNvPicPr>
            <a:picLocks noChangeAspect="1"/>
          </p:cNvPicPr>
          <p:nvPr/>
        </p:nvPicPr>
        <p:blipFill>
          <a:blip r:embed="rId7"/>
          <a:srcRect/>
          <a:stretch>
            <a:fillRect/>
          </a:stretch>
        </p:blipFill>
        <p:spPr>
          <a:xfrm>
            <a:off x="5839215" y="6434564"/>
            <a:ext cx="11269679" cy="3124126"/>
          </a:xfrm>
          <a:prstGeom prst="rect">
            <a:avLst/>
          </a:prstGeom>
        </p:spPr>
      </p:pic>
      <p:pic>
        <p:nvPicPr>
          <p:cNvPr id="6" name="Picture 6"/>
          <p:cNvPicPr>
            <a:picLocks noChangeAspect="1"/>
          </p:cNvPicPr>
          <p:nvPr/>
        </p:nvPicPr>
        <p:blipFill>
          <a:blip r:embed="rId8"/>
          <a:srcRect/>
          <a:stretch>
            <a:fillRect/>
          </a:stretch>
        </p:blipFill>
        <p:spPr>
          <a:xfrm>
            <a:off x="3606061" y="3574166"/>
            <a:ext cx="10779623" cy="21559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81000" y="15977"/>
            <a:ext cx="4813501" cy="5492584"/>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4325600" y="6743700"/>
            <a:ext cx="4734603" cy="4114800"/>
          </a:xfrm>
          <a:prstGeom prst="rect">
            <a:avLst/>
          </a:prstGeom>
        </p:spPr>
      </p:pic>
      <p:sp>
        <p:nvSpPr>
          <p:cNvPr id="4" name="Title 3">
            <a:extLst>
              <a:ext uri="{FF2B5EF4-FFF2-40B4-BE49-F238E27FC236}">
                <a16:creationId xmlns:a16="http://schemas.microsoft.com/office/drawing/2014/main" id="{06F6DC6E-CA6E-C35C-BACF-04CC3FC519FC}"/>
              </a:ext>
            </a:extLst>
          </p:cNvPr>
          <p:cNvSpPr>
            <a:spLocks noGrp="1"/>
          </p:cNvSpPr>
          <p:nvPr>
            <p:ph type="title"/>
          </p:nvPr>
        </p:nvSpPr>
        <p:spPr>
          <a:xfrm>
            <a:off x="1600200" y="982598"/>
            <a:ext cx="8229600" cy="1143000"/>
          </a:xfrm>
        </p:spPr>
        <p:txBody>
          <a:bodyPr>
            <a:noAutofit/>
          </a:bodyPr>
          <a:lstStyle/>
          <a:p>
            <a:r>
              <a:rPr lang="en-US" sz="12000" dirty="0">
                <a:solidFill>
                  <a:srgbClr val="FF0000"/>
                </a:solidFill>
                <a:latin typeface="Moontime" panose="020B0604020202020204" charset="0"/>
              </a:rPr>
              <a:t>Advantages</a:t>
            </a:r>
          </a:p>
        </p:txBody>
      </p:sp>
      <p:sp>
        <p:nvSpPr>
          <p:cNvPr id="6" name="Content Placeholder 5">
            <a:extLst>
              <a:ext uri="{FF2B5EF4-FFF2-40B4-BE49-F238E27FC236}">
                <a16:creationId xmlns:a16="http://schemas.microsoft.com/office/drawing/2014/main" id="{4989DF8D-48A9-33CC-0280-7A6096EB3AB2}"/>
              </a:ext>
            </a:extLst>
          </p:cNvPr>
          <p:cNvSpPr>
            <a:spLocks noGrp="1"/>
          </p:cNvSpPr>
          <p:nvPr>
            <p:ph idx="1"/>
          </p:nvPr>
        </p:nvSpPr>
        <p:spPr>
          <a:xfrm>
            <a:off x="4343400" y="3009901"/>
            <a:ext cx="11887200" cy="5257799"/>
          </a:xfrm>
        </p:spPr>
        <p:txBody>
          <a:bodyPr>
            <a:noAutofit/>
          </a:bodyPr>
          <a:lstStyle/>
          <a:p>
            <a:r>
              <a:rPr lang="en-US" sz="3600" dirty="0"/>
              <a:t>Simple: CSV file has a simple format, just use commas to separate data fields, easy to understand and use.</a:t>
            </a:r>
          </a:p>
          <a:p>
            <a:r>
              <a:rPr lang="en-US" sz="3600" dirty="0"/>
              <a:t>Compatibility: CSV files are supported by most data analysis tools and applications, such as spreadsheets (such as Microsoft Excel, Google Sheets), databases, programming languages (such as Python) and data analysis tools.</a:t>
            </a:r>
          </a:p>
          <a:p>
            <a:r>
              <a:rPr lang="en-US" sz="3600" dirty="0"/>
              <a:t>Small size: CSV is a plain text format, so CSV files are often smaller in size than other data formats, like Excel files or databases.</a:t>
            </a:r>
          </a:p>
        </p:txBody>
      </p:sp>
    </p:spTree>
    <p:extLst>
      <p:ext uri="{BB962C8B-B14F-4D97-AF65-F5344CB8AC3E}">
        <p14:creationId xmlns:p14="http://schemas.microsoft.com/office/powerpoint/2010/main" val="56987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81000" y="15977"/>
            <a:ext cx="4813501" cy="5492584"/>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4325600" y="6743700"/>
            <a:ext cx="4734603" cy="4114800"/>
          </a:xfrm>
          <a:prstGeom prst="rect">
            <a:avLst/>
          </a:prstGeom>
        </p:spPr>
      </p:pic>
      <p:sp>
        <p:nvSpPr>
          <p:cNvPr id="4" name="Title 3">
            <a:extLst>
              <a:ext uri="{FF2B5EF4-FFF2-40B4-BE49-F238E27FC236}">
                <a16:creationId xmlns:a16="http://schemas.microsoft.com/office/drawing/2014/main" id="{06F6DC6E-CA6E-C35C-BACF-04CC3FC519FC}"/>
              </a:ext>
            </a:extLst>
          </p:cNvPr>
          <p:cNvSpPr>
            <a:spLocks noGrp="1"/>
          </p:cNvSpPr>
          <p:nvPr>
            <p:ph type="title"/>
          </p:nvPr>
        </p:nvSpPr>
        <p:spPr>
          <a:xfrm>
            <a:off x="1600200" y="982598"/>
            <a:ext cx="8229600" cy="1143000"/>
          </a:xfrm>
        </p:spPr>
        <p:txBody>
          <a:bodyPr>
            <a:noAutofit/>
          </a:bodyPr>
          <a:lstStyle/>
          <a:p>
            <a:r>
              <a:rPr lang="en-US" sz="12000" dirty="0">
                <a:solidFill>
                  <a:srgbClr val="FF0000"/>
                </a:solidFill>
                <a:latin typeface="Moontime" panose="020B0604020202020204" charset="0"/>
              </a:rPr>
              <a:t>Disadvantages</a:t>
            </a:r>
          </a:p>
        </p:txBody>
      </p:sp>
      <p:sp>
        <p:nvSpPr>
          <p:cNvPr id="6" name="Content Placeholder 5">
            <a:extLst>
              <a:ext uri="{FF2B5EF4-FFF2-40B4-BE49-F238E27FC236}">
                <a16:creationId xmlns:a16="http://schemas.microsoft.com/office/drawing/2014/main" id="{4989DF8D-48A9-33CC-0280-7A6096EB3AB2}"/>
              </a:ext>
            </a:extLst>
          </p:cNvPr>
          <p:cNvSpPr>
            <a:spLocks noGrp="1"/>
          </p:cNvSpPr>
          <p:nvPr>
            <p:ph idx="1"/>
          </p:nvPr>
        </p:nvSpPr>
        <p:spPr>
          <a:xfrm>
            <a:off x="4343400" y="2552701"/>
            <a:ext cx="12954000" cy="5715000"/>
          </a:xfrm>
        </p:spPr>
        <p:txBody>
          <a:bodyPr>
            <a:noAutofit/>
          </a:bodyPr>
          <a:lstStyle/>
          <a:p>
            <a:r>
              <a:rPr lang="en-US" sz="3600" dirty="0"/>
              <a:t>Does not support complex data types: CSV only supports storing data in text format, cannot store complex data types such as date and time, objects or binary data.</a:t>
            </a:r>
          </a:p>
          <a:p>
            <a:r>
              <a:rPr lang="en-US" sz="3600" dirty="0"/>
              <a:t>Lack of data normalization: CSV does not have strict conventions on data structures, adding/removing data fields or changing data structures in CSV files can lead to errors or loss of information.</a:t>
            </a:r>
          </a:p>
          <a:p>
            <a:r>
              <a:rPr lang="en-US" sz="3600" dirty="0"/>
              <a:t>No relational model integration: CSV does not support relational models such as foreign keys or constraints, so performing complex operations such as querying data from multiple tables can become difficult.</a:t>
            </a:r>
          </a:p>
        </p:txBody>
      </p:sp>
    </p:spTree>
    <p:extLst>
      <p:ext uri="{BB962C8B-B14F-4D97-AF65-F5344CB8AC3E}">
        <p14:creationId xmlns:p14="http://schemas.microsoft.com/office/powerpoint/2010/main" val="3167219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4799324" y="-2500429"/>
            <a:ext cx="5452110" cy="82296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131147" y="7220542"/>
            <a:ext cx="4868329" cy="5014197"/>
          </a:xfrm>
          <a:prstGeom prst="rect">
            <a:avLst/>
          </a:prstGeom>
        </p:spPr>
      </p:pic>
      <p:sp>
        <p:nvSpPr>
          <p:cNvPr id="4" name="TextBox 4"/>
          <p:cNvSpPr txBox="1"/>
          <p:nvPr/>
        </p:nvSpPr>
        <p:spPr>
          <a:xfrm>
            <a:off x="1592879" y="1131669"/>
            <a:ext cx="5819421" cy="7338547"/>
          </a:xfrm>
          <a:prstGeom prst="rect">
            <a:avLst/>
          </a:prstGeom>
        </p:spPr>
        <p:txBody>
          <a:bodyPr lIns="0" tIns="0" rIns="0" bIns="0" rtlCol="0" anchor="t">
            <a:spAutoFit/>
          </a:bodyPr>
          <a:lstStyle/>
          <a:p>
            <a:pPr>
              <a:lnSpc>
                <a:spcPts val="14282"/>
              </a:lnSpc>
            </a:pPr>
            <a:r>
              <a:rPr lang="en-US" sz="11000" dirty="0">
                <a:solidFill>
                  <a:srgbClr val="FF0000"/>
                </a:solidFill>
                <a:latin typeface="Moontime"/>
              </a:rPr>
              <a:t>Where is the csv file different from the xml file?</a:t>
            </a:r>
          </a:p>
        </p:txBody>
      </p:sp>
      <p:sp>
        <p:nvSpPr>
          <p:cNvPr id="5" name="TextBox 5"/>
          <p:cNvSpPr txBox="1"/>
          <p:nvPr/>
        </p:nvSpPr>
        <p:spPr>
          <a:xfrm>
            <a:off x="7966647" y="3628231"/>
            <a:ext cx="9324466" cy="4544834"/>
          </a:xfrm>
          <a:prstGeom prst="rect">
            <a:avLst/>
          </a:prstGeom>
        </p:spPr>
        <p:txBody>
          <a:bodyPr lIns="0" tIns="0" rIns="0" bIns="0" rtlCol="0" anchor="t">
            <a:spAutoFit/>
          </a:bodyPr>
          <a:lstStyle/>
          <a:p>
            <a:pPr marL="514350" indent="-514350" algn="just">
              <a:lnSpc>
                <a:spcPts val="7332"/>
              </a:lnSpc>
              <a:buFont typeface="+mj-lt"/>
              <a:buAutoNum type="arabicPeriod"/>
            </a:pPr>
            <a:r>
              <a:rPr lang="en-US" sz="3200" dirty="0">
                <a:latin typeface="Amasis MT Pro" panose="020B0604020202020204" pitchFamily="18" charset="0"/>
              </a:rPr>
              <a:t>Data Format </a:t>
            </a:r>
          </a:p>
          <a:p>
            <a:pPr marL="514350" indent="-514350" algn="just">
              <a:lnSpc>
                <a:spcPts val="7332"/>
              </a:lnSpc>
              <a:buFont typeface="+mj-lt"/>
              <a:buAutoNum type="arabicPeriod"/>
            </a:pPr>
            <a:r>
              <a:rPr lang="en-US" sz="3200" dirty="0">
                <a:latin typeface="Amasis MT Pro" panose="020B0604020202020204" pitchFamily="18" charset="0"/>
              </a:rPr>
              <a:t>Datatypes </a:t>
            </a:r>
          </a:p>
          <a:p>
            <a:pPr marL="514350" indent="-514350" algn="just">
              <a:lnSpc>
                <a:spcPts val="7332"/>
              </a:lnSpc>
              <a:buFont typeface="+mj-lt"/>
              <a:buAutoNum type="arabicPeriod"/>
            </a:pPr>
            <a:r>
              <a:rPr lang="en-US" sz="3200" dirty="0">
                <a:latin typeface="Amasis MT Pro" panose="020B0604020202020204" pitchFamily="18" charset="0"/>
              </a:rPr>
              <a:t>Functions and features</a:t>
            </a:r>
          </a:p>
          <a:p>
            <a:pPr marL="514350" indent="-514350" algn="just">
              <a:lnSpc>
                <a:spcPts val="7332"/>
              </a:lnSpc>
              <a:buFont typeface="+mj-lt"/>
              <a:buAutoNum type="arabicPeriod"/>
            </a:pPr>
            <a:r>
              <a:rPr lang="en-US" sz="3200" dirty="0">
                <a:latin typeface="Amasis MT Pro" panose="020B0604020202020204" pitchFamily="18" charset="0"/>
              </a:rPr>
              <a:t>File size</a:t>
            </a:r>
          </a:p>
          <a:p>
            <a:pPr marL="514350" indent="-514350" algn="just">
              <a:lnSpc>
                <a:spcPts val="7332"/>
              </a:lnSpc>
              <a:buFont typeface="+mj-lt"/>
              <a:buAutoNum type="arabicPeriod"/>
            </a:pPr>
            <a:r>
              <a:rPr lang="en-US" sz="3200" dirty="0">
                <a:latin typeface="Amasis MT Pro" panose="020B0604020202020204" pitchFamily="18" charset="0"/>
              </a:rPr>
              <a:t>Application</a:t>
            </a:r>
            <a:endParaRPr lang="en-US" sz="3200" spc="720" dirty="0">
              <a:solidFill>
                <a:srgbClr val="22423D"/>
              </a:solidFill>
              <a:latin typeface="Amasis MT Pro" panose="020B0604020202020204" pitchFamily="18" charset="0"/>
            </a:endParaRPr>
          </a:p>
        </p:txBody>
      </p:sp>
      <p:pic>
        <p:nvPicPr>
          <p:cNvPr id="6" name="Picture 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28700" y="8191500"/>
            <a:ext cx="4868329" cy="5014197"/>
          </a:xfrm>
          <a:prstGeom prst="rect">
            <a:avLst/>
          </a:prstGeom>
        </p:spPr>
      </p:pic>
    </p:spTree>
    <p:extLst>
      <p:ext uri="{BB962C8B-B14F-4D97-AF65-F5344CB8AC3E}">
        <p14:creationId xmlns:p14="http://schemas.microsoft.com/office/powerpoint/2010/main" val="39079371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TotalTime>
  <Words>603</Words>
  <Application>Microsoft Office PowerPoint</Application>
  <PresentationFormat>Custom</PresentationFormat>
  <Paragraphs>42</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Moontime</vt:lpstr>
      <vt:lpstr>Glacial Indifference Bold</vt:lpstr>
      <vt:lpstr>Calibri</vt:lpstr>
      <vt:lpstr>Montserrat</vt:lpstr>
      <vt:lpstr>Glacial Indifference</vt:lpstr>
      <vt:lpstr>Amasis MT Pro</vt:lpstr>
      <vt:lpstr>Rokkitt Bold</vt:lpstr>
      <vt:lpstr>Office Theme</vt:lpstr>
      <vt:lpstr>PowerPoint Presentation</vt:lpstr>
      <vt:lpstr>PowerPoint Presentation</vt:lpstr>
      <vt:lpstr>PowerPoint Presentation</vt:lpstr>
      <vt:lpstr>PowerPoint Presentation</vt:lpstr>
      <vt:lpstr>PowerPoint Presentation</vt:lpstr>
      <vt:lpstr>PowerPoint Presentation</vt:lpstr>
      <vt:lpstr>Advantages</vt:lpstr>
      <vt:lpstr>Disadvantages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Beige Brown Minimal Organic Creative Project Presentation</dc:title>
  <cp:lastModifiedBy>thienquang24</cp:lastModifiedBy>
  <cp:revision>7</cp:revision>
  <dcterms:created xsi:type="dcterms:W3CDTF">2006-08-16T00:00:00Z</dcterms:created>
  <dcterms:modified xsi:type="dcterms:W3CDTF">2023-05-13T00:42:12Z</dcterms:modified>
  <dc:identifier>DAFhp5HxGIc</dc:identifier>
</cp:coreProperties>
</file>

<file path=docProps/thumbnail.jpeg>
</file>